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erriweather"/>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erriweather-bold.fntdata"/><Relationship Id="rId6" Type="http://schemas.openxmlformats.org/officeDocument/2006/relationships/slide" Target="slides/slide1.xml"/><Relationship Id="rId18"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25c552d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25c552d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topics ahead: brief mentions of suicide, war, the holocaust and nazis, weapons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25c552d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25c552d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1eb269cc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1eb269c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German engineer, born 1912</a:t>
            </a:r>
            <a:endParaRPr/>
          </a:p>
          <a:p>
            <a:pPr indent="0" lvl="0" marL="0" rtl="0" algn="l">
              <a:spcBef>
                <a:spcPts val="0"/>
              </a:spcBef>
              <a:spcAft>
                <a:spcPts val="0"/>
              </a:spcAft>
              <a:buNone/>
            </a:pPr>
            <a:r>
              <a:rPr lang="en"/>
              <a:t>On the background: Von Braun directed the design of the Saturn V rocket, which launched Apollo 11 to the moon </a:t>
            </a:r>
            <a:endParaRPr/>
          </a:p>
          <a:p>
            <a:pPr indent="0" lvl="0" marL="0" rtl="0" algn="l">
              <a:spcBef>
                <a:spcPts val="0"/>
              </a:spcBef>
              <a:spcAft>
                <a:spcPts val="0"/>
              </a:spcAft>
              <a:buNone/>
            </a:pPr>
            <a:r>
              <a:rPr lang="en"/>
              <a:t>Not the only rocket he designed… he also designed the V-2 rocket, worlds first long range guided ballistic missile, for Nazi Germany in WWII</a:t>
            </a:r>
            <a:endParaRPr/>
          </a:p>
          <a:p>
            <a:pPr indent="0" lvl="0" marL="0" rtl="0" algn="l">
              <a:spcBef>
                <a:spcPts val="0"/>
              </a:spcBef>
              <a:spcAft>
                <a:spcPts val="0"/>
              </a:spcAft>
              <a:buNone/>
            </a:pPr>
            <a:r>
              <a:rPr lang="en"/>
              <a:t>Mascot for Operation Paperclip, secret US operation to employ former Nazi scientists</a:t>
            </a:r>
            <a:endParaRPr/>
          </a:p>
          <a:p>
            <a:pPr indent="0" lvl="0" marL="0" rtl="0" algn="l">
              <a:spcBef>
                <a:spcPts val="0"/>
              </a:spcBef>
              <a:spcAft>
                <a:spcPts val="0"/>
              </a:spcAft>
              <a:buNone/>
            </a:pPr>
            <a:r>
              <a:rPr lang="en"/>
              <a:t>Described as a “controversial figure” and having a “complicated and ambivalent” relationship with Nazism. FBI concluded he was advancing his career, and scared of consequences</a:t>
            </a:r>
            <a:endParaRPr/>
          </a:p>
          <a:p>
            <a:pPr indent="0" lvl="0" marL="0" rtl="0" algn="l">
              <a:spcBef>
                <a:spcPts val="0"/>
              </a:spcBef>
              <a:spcAft>
                <a:spcPts val="0"/>
              </a:spcAft>
              <a:buNone/>
            </a:pPr>
            <a:r>
              <a:rPr lang="en"/>
              <a:t>Was a member of the party, Major in the SS, and obviously worked on an important weapon in Nazi Germany’s arsenal</a:t>
            </a:r>
            <a:endParaRPr/>
          </a:p>
          <a:p>
            <a:pPr indent="0" lvl="0" marL="0" rtl="0" algn="l">
              <a:spcBef>
                <a:spcPts val="0"/>
              </a:spcBef>
              <a:spcAft>
                <a:spcPts val="0"/>
              </a:spcAft>
              <a:buNone/>
            </a:pPr>
            <a:r>
              <a:rPr lang="en"/>
              <a:t>Public facing in the US, went on multiple Disney specials and headed NASA programs, hushed about his past</a:t>
            </a:r>
            <a:endParaRPr/>
          </a:p>
          <a:p>
            <a:pPr indent="0" lvl="0" marL="0" rtl="0" algn="l">
              <a:spcBef>
                <a:spcPts val="0"/>
              </a:spcBef>
              <a:spcAft>
                <a:spcPts val="0"/>
              </a:spcAft>
              <a:buNone/>
            </a:pPr>
            <a:r>
              <a:rPr lang="en"/>
              <a:t>quote i like - “I aim for the stars, but sometimes I hit London”</a:t>
            </a:r>
            <a:endParaRPr/>
          </a:p>
          <a:p>
            <a:pPr indent="0" lvl="0" marL="0" rtl="0" algn="l">
              <a:spcBef>
                <a:spcPts val="0"/>
              </a:spcBef>
              <a:spcAft>
                <a:spcPts val="0"/>
              </a:spcAft>
              <a:buNone/>
            </a:pPr>
            <a:r>
              <a:rPr lang="en"/>
              <a:t>Another clip, from NASA in the 60s, Von Braun informational video on equal opportunity employment (shown to employees during training)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5c552d5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5c552d5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25c552d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25c552d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fiction: comes in many forms!</a:t>
            </a:r>
            <a:endParaRPr/>
          </a:p>
          <a:p>
            <a:pPr indent="0" lvl="0" marL="0" rtl="0" algn="l">
              <a:spcBef>
                <a:spcPts val="0"/>
              </a:spcBef>
              <a:spcAft>
                <a:spcPts val="0"/>
              </a:spcAft>
              <a:buNone/>
            </a:pPr>
            <a:r>
              <a:rPr lang="en"/>
              <a:t>The brilliant </a:t>
            </a:r>
            <a:r>
              <a:rPr lang="en"/>
              <a:t>villain</a:t>
            </a:r>
            <a:r>
              <a:rPr lang="en"/>
              <a:t> who uses science for evil</a:t>
            </a:r>
            <a:endParaRPr/>
          </a:p>
          <a:p>
            <a:pPr indent="0" lvl="0" marL="0" rtl="0" algn="l">
              <a:spcBef>
                <a:spcPts val="0"/>
              </a:spcBef>
              <a:spcAft>
                <a:spcPts val="0"/>
              </a:spcAft>
              <a:buNone/>
            </a:pPr>
            <a:r>
              <a:rPr lang="en"/>
              <a:t>Not necessarily evil but simply obsessive and eccentric</a:t>
            </a:r>
            <a:endParaRPr/>
          </a:p>
          <a:p>
            <a:pPr indent="0" lvl="0" marL="0" rtl="0" algn="l">
              <a:spcBef>
                <a:spcPts val="0"/>
              </a:spcBef>
              <a:spcAft>
                <a:spcPts val="0"/>
              </a:spcAft>
              <a:buNone/>
            </a:pPr>
            <a:r>
              <a:rPr lang="en"/>
              <a:t>Respected scientist with a dark background</a:t>
            </a:r>
            <a:endParaRPr/>
          </a:p>
          <a:p>
            <a:pPr indent="0" lvl="0" marL="0" rtl="0" algn="l">
              <a:spcBef>
                <a:spcPts val="0"/>
              </a:spcBef>
              <a:spcAft>
                <a:spcPts val="0"/>
              </a:spcAft>
              <a:buNone/>
            </a:pPr>
            <a:r>
              <a:rPr lang="en"/>
              <a:t>Many, esp modern examples, are inspired by real life figures</a:t>
            </a:r>
            <a:endParaRPr/>
          </a:p>
          <a:p>
            <a:pPr indent="0" lvl="0" marL="0" rtl="0" algn="l">
              <a:spcBef>
                <a:spcPts val="0"/>
              </a:spcBef>
              <a:spcAft>
                <a:spcPts val="0"/>
              </a:spcAft>
              <a:buNone/>
            </a:pPr>
            <a:r>
              <a:rPr lang="en"/>
              <a:t>Thats where my project comes 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25c552d5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25c552d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concept: portraits of historical “mad scientists”, all whose reputations have been painted over by political and cultural acceptance</a:t>
            </a:r>
            <a:endParaRPr/>
          </a:p>
          <a:p>
            <a:pPr indent="0" lvl="0" marL="0" rtl="0" algn="l">
              <a:spcBef>
                <a:spcPts val="0"/>
              </a:spcBef>
              <a:spcAft>
                <a:spcPts val="0"/>
              </a:spcAft>
              <a:buNone/>
            </a:pPr>
            <a:r>
              <a:rPr lang="en"/>
              <a:t>Glorified presidential portraits</a:t>
            </a:r>
            <a:endParaRPr/>
          </a:p>
          <a:p>
            <a:pPr indent="0" lvl="0" marL="0" rtl="0" algn="l">
              <a:spcBef>
                <a:spcPts val="0"/>
              </a:spcBef>
              <a:spcAft>
                <a:spcPts val="0"/>
              </a:spcAft>
              <a:buNone/>
            </a:pPr>
            <a:r>
              <a:rPr lang="en"/>
              <a:t>Propaganda and advertising, political especially, focus on colorful and beautiful landscapes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25c552d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25c552d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process:</a:t>
            </a:r>
            <a:endParaRPr/>
          </a:p>
          <a:p>
            <a:pPr indent="0" lvl="0" marL="0" rtl="0" algn="l">
              <a:spcBef>
                <a:spcPts val="0"/>
              </a:spcBef>
              <a:spcAft>
                <a:spcPts val="0"/>
              </a:spcAft>
              <a:buNone/>
            </a:pPr>
            <a:r>
              <a:rPr lang="en"/>
              <a:t>Acrylic paint on canvas</a:t>
            </a:r>
            <a:endParaRPr/>
          </a:p>
          <a:p>
            <a:pPr indent="0" lvl="0" marL="0" rtl="0" algn="l">
              <a:spcBef>
                <a:spcPts val="0"/>
              </a:spcBef>
              <a:spcAft>
                <a:spcPts val="0"/>
              </a:spcAft>
              <a:buNone/>
            </a:pPr>
            <a:r>
              <a:rPr lang="en"/>
              <a:t>No WIPs: uncanny valley</a:t>
            </a:r>
            <a:endParaRPr/>
          </a:p>
          <a:p>
            <a:pPr indent="0" lvl="0" marL="0" rtl="0" algn="l">
              <a:spcBef>
                <a:spcPts val="0"/>
              </a:spcBef>
              <a:spcAft>
                <a:spcPts val="0"/>
              </a:spcAft>
              <a:buNone/>
            </a:pPr>
            <a:r>
              <a:rPr lang="en"/>
              <a:t>Setup - apartment </a:t>
            </a:r>
            <a:r>
              <a:rPr lang="en"/>
              <a:t>window</a:t>
            </a:r>
            <a:endParaRPr/>
          </a:p>
          <a:p>
            <a:pPr indent="0" lvl="0" marL="0" rtl="0" algn="l">
              <a:spcBef>
                <a:spcPts val="0"/>
              </a:spcBef>
              <a:spcAft>
                <a:spcPts val="0"/>
              </a:spcAft>
              <a:buNone/>
            </a:pPr>
            <a:r>
              <a:rPr lang="en"/>
              <a:t>Clump of dry paint</a:t>
            </a:r>
            <a:endParaRPr/>
          </a:p>
          <a:p>
            <a:pPr indent="0" lvl="0" marL="0" rtl="0" algn="l">
              <a:spcBef>
                <a:spcPts val="0"/>
              </a:spcBef>
              <a:spcAft>
                <a:spcPts val="0"/>
              </a:spcAft>
              <a:buNone/>
            </a:pPr>
            <a:r>
              <a:rPr lang="en"/>
              <a:t>Each painting took anywhere from 2-6 hour ish sessions to complete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25c552d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25c552d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1eb269cc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1eb269cc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German chemist, born in 1868</a:t>
            </a:r>
            <a:endParaRPr/>
          </a:p>
          <a:p>
            <a:pPr indent="0" lvl="0" marL="0" rtl="0" algn="l">
              <a:spcBef>
                <a:spcPts val="0"/>
              </a:spcBef>
              <a:spcAft>
                <a:spcPts val="0"/>
              </a:spcAft>
              <a:buNone/>
            </a:pPr>
            <a:r>
              <a:rPr lang="en"/>
              <a:t>As for the background: Haber-Bosch process, makes ammonia, ⅓ of world food prod uses it, ½ of population fed by it. Also used to produce nitrates for explosives</a:t>
            </a:r>
            <a:endParaRPr/>
          </a:p>
          <a:p>
            <a:pPr indent="0" lvl="0" marL="0" rtl="0" algn="l">
              <a:spcBef>
                <a:spcPts val="0"/>
              </a:spcBef>
              <a:spcAft>
                <a:spcPts val="0"/>
              </a:spcAft>
              <a:buNone/>
            </a:pPr>
            <a:r>
              <a:rPr lang="en"/>
              <a:t>Not the only weaponry connection: Haber invented Chlorine Gas for Germany in WW1</a:t>
            </a:r>
            <a:endParaRPr/>
          </a:p>
          <a:p>
            <a:pPr indent="0" lvl="0" marL="0" rtl="0" algn="l">
              <a:spcBef>
                <a:spcPts val="0"/>
              </a:spcBef>
              <a:spcAft>
                <a:spcPts val="0"/>
              </a:spcAft>
              <a:buNone/>
            </a:pPr>
            <a:r>
              <a:rPr lang="en"/>
              <a:t>Disapproval</a:t>
            </a:r>
            <a:r>
              <a:rPr lang="en"/>
              <a:t> from other scientists, including his wife, Clara Immerwahr, a chemist, took her life after Haber returned from overseeing first use of chlorine gas in war</a:t>
            </a:r>
            <a:endParaRPr/>
          </a:p>
          <a:p>
            <a:pPr indent="0" lvl="0" marL="0" rtl="0" algn="l">
              <a:spcBef>
                <a:spcPts val="0"/>
              </a:spcBef>
              <a:spcAft>
                <a:spcPts val="0"/>
              </a:spcAft>
              <a:buNone/>
            </a:pPr>
            <a:r>
              <a:rPr lang="en"/>
              <a:t>Defended his invention: death is death, “during war time a scientist belongs to his country”</a:t>
            </a:r>
            <a:endParaRPr/>
          </a:p>
          <a:p>
            <a:pPr indent="0" lvl="0" marL="0" rtl="0" algn="l">
              <a:spcBef>
                <a:spcPts val="0"/>
              </a:spcBef>
              <a:spcAft>
                <a:spcPts val="0"/>
              </a:spcAft>
              <a:buNone/>
            </a:pPr>
            <a:r>
              <a:rPr lang="en"/>
              <a:t>Use of chemical weapons is now a war crime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25c552d5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25c552d5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1eb269cc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1eb269cc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Hungarian, later american physicist, born 1908</a:t>
            </a:r>
            <a:endParaRPr/>
          </a:p>
          <a:p>
            <a:pPr indent="0" lvl="0" marL="0" rtl="0" algn="l">
              <a:spcBef>
                <a:spcPts val="0"/>
              </a:spcBef>
              <a:spcAft>
                <a:spcPts val="0"/>
              </a:spcAft>
              <a:buNone/>
            </a:pPr>
            <a:r>
              <a:rPr lang="en"/>
              <a:t>On the background: Beautiful sunset… just kidding! Picture of Ivy Mike, first test of the Teller-Ulam design, destroyed an island and produced 2 new elements (99 and 100)</a:t>
            </a:r>
            <a:endParaRPr/>
          </a:p>
          <a:p>
            <a:pPr indent="0" lvl="0" marL="0" rtl="0" algn="l">
              <a:spcBef>
                <a:spcPts val="0"/>
              </a:spcBef>
              <a:spcAft>
                <a:spcPts val="0"/>
              </a:spcAft>
              <a:buNone/>
            </a:pPr>
            <a:r>
              <a:rPr lang="en"/>
              <a:t>Figure in the Manhattan </a:t>
            </a:r>
            <a:r>
              <a:rPr lang="en"/>
              <a:t>project</a:t>
            </a:r>
            <a:r>
              <a:rPr lang="en"/>
              <a:t>, side character in oppenheimer (yes he really did wear sunscreen and dark glasses for the first nuclear bomb test)</a:t>
            </a:r>
            <a:endParaRPr/>
          </a:p>
          <a:p>
            <a:pPr indent="0" lvl="0" marL="0" rtl="0" algn="l">
              <a:spcBef>
                <a:spcPts val="0"/>
              </a:spcBef>
              <a:spcAft>
                <a:spcPts val="0"/>
              </a:spcAft>
              <a:buNone/>
            </a:pPr>
            <a:r>
              <a:rPr lang="en"/>
              <a:t>In fact, refused to help with nuclear bomb, because he wanted to work on the hydrogen bomb instead (first a bomb: about 25,000 tons of TNT, first h bomb: 10,000,000 tons TNT)</a:t>
            </a:r>
            <a:endParaRPr/>
          </a:p>
          <a:p>
            <a:pPr indent="0" lvl="0" marL="0" rtl="0" algn="l">
              <a:spcBef>
                <a:spcPts val="0"/>
              </a:spcBef>
              <a:spcAft>
                <a:spcPts val="0"/>
              </a:spcAft>
              <a:buNone/>
            </a:pPr>
            <a:r>
              <a:rPr lang="en"/>
              <a:t>Like oppenheimer is called the father of the atomic bomb, teller is called the father of the hydrogen bomb; not because he solely invented it, or even came up with the idea - campaigned and insisted so persistently that it was researched and funded that he was forever associated with it</a:t>
            </a:r>
            <a:endParaRPr/>
          </a:p>
          <a:p>
            <a:pPr indent="0" lvl="0" marL="0" rtl="0" algn="l">
              <a:spcBef>
                <a:spcPts val="0"/>
              </a:spcBef>
              <a:spcAft>
                <a:spcPts val="0"/>
              </a:spcAft>
              <a:buNone/>
            </a:pPr>
            <a:r>
              <a:rPr lang="en"/>
              <a:t>Unpopular with other scientists - not just for insistence on hydrogen bomb, but also testifying against Oppenheimer in the removal of his security clearance</a:t>
            </a:r>
            <a:endParaRPr/>
          </a:p>
          <a:p>
            <a:pPr indent="0" lvl="0" marL="0" rtl="0" algn="l">
              <a:spcBef>
                <a:spcPts val="0"/>
              </a:spcBef>
              <a:spcAft>
                <a:spcPts val="0"/>
              </a:spcAft>
              <a:buNone/>
            </a:pPr>
            <a:r>
              <a:rPr lang="en"/>
              <a:t>Very popular with government and military - but he was always proposing ridiculous and ambitious ideas - alaskan harbor, lasers to stop missiles, bomb the moon, etc</a:t>
            </a:r>
            <a:endParaRPr/>
          </a:p>
          <a:p>
            <a:pPr indent="0" lvl="0" marL="0" rtl="0" algn="l">
              <a:spcBef>
                <a:spcPts val="0"/>
              </a:spcBef>
              <a:spcAft>
                <a:spcPts val="0"/>
              </a:spcAft>
              <a:buNone/>
            </a:pPr>
            <a:r>
              <a:rPr lang="en"/>
              <a:t>Won the first “Ignobel peace prize” for “redefining peace as we know it”</a:t>
            </a:r>
            <a:endParaRPr/>
          </a:p>
          <a:p>
            <a:pPr indent="0" lvl="0" marL="0" rtl="0" algn="l">
              <a:spcBef>
                <a:spcPts val="0"/>
              </a:spcBef>
              <a:spcAft>
                <a:spcPts val="0"/>
              </a:spcAft>
              <a:buNone/>
            </a:pPr>
            <a:r>
              <a:rPr lang="en"/>
              <a:t>I couldnt find the number of thermonuclear weapons the US has in its arsenal (suspicious) but largest portion of stockpile is 15 miles from here, 2000+ at Kitsap naval base</a:t>
            </a:r>
            <a:endParaRPr/>
          </a:p>
          <a:p>
            <a:pPr indent="0" lvl="0" marL="0" rtl="0" algn="l">
              <a:spcBef>
                <a:spcPts val="0"/>
              </a:spcBef>
              <a:spcAft>
                <a:spcPts val="0"/>
              </a:spcAft>
              <a:buNone/>
            </a:pPr>
            <a:r>
              <a:rPr lang="en"/>
              <a:t>I have a clip from a silly debate show about the use of nuclear reactors for energy, Teller has a vampire esque accent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25c552d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25c552d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Merriweather"/>
              <a:buChar char="●"/>
              <a:defRPr sz="1800">
                <a:solidFill>
                  <a:schemeClr val="dk1"/>
                </a:solidFill>
                <a:latin typeface="Merriweather"/>
                <a:ea typeface="Merriweather"/>
                <a:cs typeface="Merriweather"/>
                <a:sym typeface="Merriweather"/>
              </a:defRPr>
            </a:lvl1pPr>
            <a:lvl2pPr indent="-317500" lvl="1" marL="9144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2pPr>
            <a:lvl3pPr indent="-317500" lvl="2" marL="13716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3pPr>
            <a:lvl4pPr indent="-317500" lvl="3" marL="18288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4pPr>
            <a:lvl5pPr indent="-317500" lvl="4" marL="22860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5pPr>
            <a:lvl6pPr indent="-317500" lvl="5" marL="27432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6pPr>
            <a:lvl7pPr indent="-317500" lvl="6" marL="32004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7pPr>
            <a:lvl8pPr indent="-317500" lvl="7" marL="36576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8pPr>
            <a:lvl9pPr indent="-317500" lvl="8" marL="4114800">
              <a:lnSpc>
                <a:spcPct val="115000"/>
              </a:lnSpc>
              <a:spcBef>
                <a:spcPts val="0"/>
              </a:spcBef>
              <a:spcAft>
                <a:spcPts val="0"/>
              </a:spcAft>
              <a:buClr>
                <a:schemeClr val="dk1"/>
              </a:buClr>
              <a:buSzPts val="1400"/>
              <a:buFont typeface="Merriweather"/>
              <a:buChar char="■"/>
              <a:defRPr>
                <a:solidFill>
                  <a:schemeClr val="dk1"/>
                </a:solidFill>
                <a:latin typeface="Merriweather"/>
                <a:ea typeface="Merriweather"/>
                <a:cs typeface="Merriweather"/>
                <a:sym typeface="Merriweath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3.jpg"/><Relationship Id="rId4" Type="http://schemas.openxmlformats.org/officeDocument/2006/relationships/image" Target="../media/image40.jpg"/><Relationship Id="rId5" Type="http://schemas.openxmlformats.org/officeDocument/2006/relationships/image" Target="../media/image38.jpg"/><Relationship Id="rId6" Type="http://schemas.openxmlformats.org/officeDocument/2006/relationships/image" Target="../media/image35.jpg"/><Relationship Id="rId7" Type="http://schemas.openxmlformats.org/officeDocument/2006/relationships/image" Target="../media/image4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www.youtube.com/watch?v=aOmHvoE2rMs" TargetMode="External"/><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5.jpg"/><Relationship Id="rId13" Type="http://schemas.openxmlformats.org/officeDocument/2006/relationships/image" Target="../media/image6.png"/><Relationship Id="rId12" Type="http://schemas.openxmlformats.org/officeDocument/2006/relationships/image" Target="../media/image2.jp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7.jpg"/><Relationship Id="rId9" Type="http://schemas.openxmlformats.org/officeDocument/2006/relationships/image" Target="../media/image13.jpg"/><Relationship Id="rId15" Type="http://schemas.openxmlformats.org/officeDocument/2006/relationships/image" Target="../media/image16.jpg"/><Relationship Id="rId14" Type="http://schemas.openxmlformats.org/officeDocument/2006/relationships/image" Target="../media/image4.jpg"/><Relationship Id="rId5" Type="http://schemas.openxmlformats.org/officeDocument/2006/relationships/image" Target="../media/image12.jpg"/><Relationship Id="rId6" Type="http://schemas.openxmlformats.org/officeDocument/2006/relationships/image" Target="../media/image14.png"/><Relationship Id="rId7" Type="http://schemas.openxmlformats.org/officeDocument/2006/relationships/image" Target="../media/image8.jpg"/><Relationship Id="rId8"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image" Target="../media/image3.jpg"/><Relationship Id="rId7"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2.jpg"/><Relationship Id="rId4"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21.jpg"/><Relationship Id="rId5" Type="http://schemas.openxmlformats.org/officeDocument/2006/relationships/image" Target="../media/image18.png"/><Relationship Id="rId6" Type="http://schemas.openxmlformats.org/officeDocument/2006/relationships/image" Target="../media/image33.jpg"/><Relationship Id="rId7"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42.jpg"/></Relationships>
</file>

<file path=ppt/slides/_rels/slide8.xml.rels><?xml version="1.0" encoding="UTF-8" standalone="yes"?><Relationships xmlns="http://schemas.openxmlformats.org/package/2006/relationships"><Relationship Id="rId10"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29.jpg"/><Relationship Id="rId9" Type="http://schemas.openxmlformats.org/officeDocument/2006/relationships/image" Target="../media/image28.jpg"/><Relationship Id="rId5" Type="http://schemas.openxmlformats.org/officeDocument/2006/relationships/image" Target="../media/image19.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youtube.com/watch?v=RZy10obDkoo" TargetMode="External"/><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4912" y="0"/>
            <a:ext cx="9836174" cy="5143500"/>
          </a:xfrm>
          <a:prstGeom prst="rect">
            <a:avLst/>
          </a:prstGeom>
          <a:noFill/>
          <a:ln>
            <a:noFill/>
          </a:ln>
        </p:spPr>
      </p:pic>
      <p:sp>
        <p:nvSpPr>
          <p:cNvPr id="55" name="Google Shape;55;p13"/>
          <p:cNvSpPr txBox="1"/>
          <p:nvPr>
            <p:ph type="ctrTitle"/>
          </p:nvPr>
        </p:nvSpPr>
        <p:spPr>
          <a:xfrm>
            <a:off x="2" y="2916500"/>
            <a:ext cx="67227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200"/>
              <a:t>MAD SCIENTISTS!</a:t>
            </a:r>
            <a:endParaRPr sz="6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3 1/4&quot; American Impressionist Gold Frame — Hartford Fine Art + Framing" id="133" name="Google Shape;133;p22"/>
          <p:cNvPicPr preferRelativeResize="0"/>
          <p:nvPr/>
        </p:nvPicPr>
        <p:blipFill>
          <a:blip r:embed="rId3">
            <a:alphaModFix/>
          </a:blip>
          <a:stretch>
            <a:fillRect/>
          </a:stretch>
        </p:blipFill>
        <p:spPr>
          <a:xfrm>
            <a:off x="545796" y="307279"/>
            <a:ext cx="3713100" cy="4528950"/>
          </a:xfrm>
          <a:prstGeom prst="rect">
            <a:avLst/>
          </a:prstGeom>
          <a:noFill/>
          <a:ln>
            <a:noFill/>
          </a:ln>
        </p:spPr>
      </p:pic>
      <p:pic>
        <p:nvPicPr>
          <p:cNvPr id="134" name="Google Shape;134;p22"/>
          <p:cNvPicPr preferRelativeResize="0"/>
          <p:nvPr/>
        </p:nvPicPr>
        <p:blipFill rotWithShape="1">
          <a:blip r:embed="rId4">
            <a:alphaModFix/>
          </a:blip>
          <a:srcRect b="0" l="592" r="602" t="0"/>
          <a:stretch/>
        </p:blipFill>
        <p:spPr>
          <a:xfrm>
            <a:off x="966000" y="738450"/>
            <a:ext cx="2872700" cy="3702973"/>
          </a:xfrm>
          <a:prstGeom prst="rect">
            <a:avLst/>
          </a:prstGeom>
          <a:noFill/>
          <a:ln>
            <a:noFill/>
          </a:ln>
        </p:spPr>
      </p:pic>
      <p:sp>
        <p:nvSpPr>
          <p:cNvPr id="135" name="Google Shape;135;p22"/>
          <p:cNvSpPr txBox="1"/>
          <p:nvPr/>
        </p:nvSpPr>
        <p:spPr>
          <a:xfrm>
            <a:off x="4719700" y="1740600"/>
            <a:ext cx="3874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a:ea typeface="Merriweather"/>
                <a:cs typeface="Merriweather"/>
                <a:sym typeface="Merriweather"/>
              </a:rPr>
              <a:t>Wernher Von Braun</a:t>
            </a:r>
            <a:endParaRPr sz="4800">
              <a:solidFill>
                <a:schemeClr val="dk1"/>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Wernher von Braun in his office : r/space" id="140" name="Google Shape;140;p23"/>
          <p:cNvPicPr preferRelativeResize="0"/>
          <p:nvPr/>
        </p:nvPicPr>
        <p:blipFill>
          <a:blip r:embed="rId3">
            <a:alphaModFix/>
          </a:blip>
          <a:stretch>
            <a:fillRect/>
          </a:stretch>
        </p:blipFill>
        <p:spPr>
          <a:xfrm>
            <a:off x="274950" y="356300"/>
            <a:ext cx="3551751" cy="2141475"/>
          </a:xfrm>
          <a:prstGeom prst="rect">
            <a:avLst/>
          </a:prstGeom>
          <a:noFill/>
          <a:ln>
            <a:noFill/>
          </a:ln>
        </p:spPr>
      </p:pic>
      <p:pic>
        <p:nvPicPr>
          <p:cNvPr descr="Space History Photo: Walt Disney and Wernher von Braun | Space" id="141" name="Google Shape;141;p23"/>
          <p:cNvPicPr preferRelativeResize="0"/>
          <p:nvPr/>
        </p:nvPicPr>
        <p:blipFill rotWithShape="1">
          <a:blip r:embed="rId4">
            <a:alphaModFix/>
          </a:blip>
          <a:srcRect b="0" l="12967" r="13562" t="0"/>
          <a:stretch/>
        </p:blipFill>
        <p:spPr>
          <a:xfrm>
            <a:off x="6156475" y="2668050"/>
            <a:ext cx="2571987" cy="2329100"/>
          </a:xfrm>
          <a:prstGeom prst="rect">
            <a:avLst/>
          </a:prstGeom>
          <a:noFill/>
          <a:ln>
            <a:noFill/>
          </a:ln>
        </p:spPr>
      </p:pic>
      <p:pic>
        <p:nvPicPr>
          <p:cNvPr descr="My Hero Was a Nazi – PRINT Magazine" id="142" name="Google Shape;142;p23"/>
          <p:cNvPicPr preferRelativeResize="0"/>
          <p:nvPr/>
        </p:nvPicPr>
        <p:blipFill rotWithShape="1">
          <a:blip r:embed="rId5">
            <a:alphaModFix/>
          </a:blip>
          <a:srcRect b="0" l="14280" r="0" t="0"/>
          <a:stretch/>
        </p:blipFill>
        <p:spPr>
          <a:xfrm>
            <a:off x="446238" y="2668050"/>
            <a:ext cx="3209174" cy="2329100"/>
          </a:xfrm>
          <a:prstGeom prst="rect">
            <a:avLst/>
          </a:prstGeom>
          <a:noFill/>
          <a:ln>
            <a:noFill/>
          </a:ln>
        </p:spPr>
      </p:pic>
      <p:pic>
        <p:nvPicPr>
          <p:cNvPr descr="Wernher von Braun - the engineer of the powerful – DW – 07/17/2019" id="143" name="Google Shape;143;p23"/>
          <p:cNvPicPr preferRelativeResize="0"/>
          <p:nvPr/>
        </p:nvPicPr>
        <p:blipFill>
          <a:blip r:embed="rId6">
            <a:alphaModFix/>
          </a:blip>
          <a:stretch>
            <a:fillRect/>
          </a:stretch>
        </p:blipFill>
        <p:spPr>
          <a:xfrm>
            <a:off x="4631251" y="386363"/>
            <a:ext cx="3696338" cy="2081350"/>
          </a:xfrm>
          <a:prstGeom prst="rect">
            <a:avLst/>
          </a:prstGeom>
          <a:noFill/>
          <a:ln>
            <a:noFill/>
          </a:ln>
        </p:spPr>
      </p:pic>
      <p:pic>
        <p:nvPicPr>
          <p:cNvPr descr="Wernher von Braun | Biography, Quotes, &amp; Facts | Britannica" id="144" name="Google Shape;144;p23"/>
          <p:cNvPicPr preferRelativeResize="0"/>
          <p:nvPr/>
        </p:nvPicPr>
        <p:blipFill>
          <a:blip r:embed="rId7">
            <a:alphaModFix/>
          </a:blip>
          <a:stretch>
            <a:fillRect/>
          </a:stretch>
        </p:blipFill>
        <p:spPr>
          <a:xfrm>
            <a:off x="3983894" y="2668050"/>
            <a:ext cx="1844094" cy="232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In this video from late 1960s, Marshall Center Director, Dr. Wernher von Braun discusses and expresses his support for Equal Employment Opportunity. Dr. von Braun references President John F. Kennedy’s Executive Order 10925 that established Equal Employment Opportunity in the federal service and government contractors as well as the Civil Rights Act of 1964. The video was used during employee orientation sessions." id="149" name="Google Shape;149;p24" title="Dr. Wernher von Braun’s Statement on Equal Employment Opportunity">
            <a:hlinkClick r:id="rId3"/>
          </p:cNvPr>
          <p:cNvPicPr preferRelativeResize="0"/>
          <p:nvPr/>
        </p:nvPicPr>
        <p:blipFill>
          <a:blip r:embed="rId4">
            <a:alphaModFix/>
          </a:blip>
          <a:stretch>
            <a:fillRect/>
          </a:stretch>
        </p:blipFill>
        <p:spPr>
          <a:xfrm>
            <a:off x="620950" y="349288"/>
            <a:ext cx="7902100" cy="444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Doctor Octopus Concept Art Proves He Is Spider-Man's Scariest Movie Villain" id="60" name="Google Shape;60;p14"/>
          <p:cNvPicPr preferRelativeResize="0"/>
          <p:nvPr/>
        </p:nvPicPr>
        <p:blipFill>
          <a:blip r:embed="rId3">
            <a:alphaModFix/>
          </a:blip>
          <a:stretch>
            <a:fillRect/>
          </a:stretch>
        </p:blipFill>
        <p:spPr>
          <a:xfrm>
            <a:off x="4063474" y="2726854"/>
            <a:ext cx="2302274" cy="1151122"/>
          </a:xfrm>
          <a:prstGeom prst="rect">
            <a:avLst/>
          </a:prstGeom>
          <a:noFill/>
          <a:ln>
            <a:noFill/>
          </a:ln>
        </p:spPr>
      </p:pic>
      <p:pic>
        <p:nvPicPr>
          <p:cNvPr descr="In Retrospect: A Strange Love (for 'Dr. Strangelove') | Arts | The Harvard  Crimson" id="61" name="Google Shape;61;p14"/>
          <p:cNvPicPr preferRelativeResize="0"/>
          <p:nvPr/>
        </p:nvPicPr>
        <p:blipFill>
          <a:blip r:embed="rId4">
            <a:alphaModFix/>
          </a:blip>
          <a:stretch>
            <a:fillRect/>
          </a:stretch>
        </p:blipFill>
        <p:spPr>
          <a:xfrm>
            <a:off x="5873371" y="2104175"/>
            <a:ext cx="2588729" cy="1549475"/>
          </a:xfrm>
          <a:prstGeom prst="rect">
            <a:avLst/>
          </a:prstGeom>
          <a:noFill/>
          <a:ln>
            <a:noFill/>
          </a:ln>
        </p:spPr>
      </p:pic>
      <p:pic>
        <p:nvPicPr>
          <p:cNvPr descr="23 Things We Learned from the 'Young Frankenstein' Commentary" id="62" name="Google Shape;62;p14"/>
          <p:cNvPicPr preferRelativeResize="0"/>
          <p:nvPr/>
        </p:nvPicPr>
        <p:blipFill>
          <a:blip r:embed="rId5">
            <a:alphaModFix/>
          </a:blip>
          <a:stretch>
            <a:fillRect/>
          </a:stretch>
        </p:blipFill>
        <p:spPr>
          <a:xfrm>
            <a:off x="2057547" y="298813"/>
            <a:ext cx="1703221" cy="1092425"/>
          </a:xfrm>
          <a:prstGeom prst="rect">
            <a:avLst/>
          </a:prstGeom>
          <a:noFill/>
          <a:ln>
            <a:noFill/>
          </a:ln>
        </p:spPr>
      </p:pic>
      <p:pic>
        <p:nvPicPr>
          <p:cNvPr descr="Dr. Heinz Doofenshmirtz - Wikipedia" id="63" name="Google Shape;63;p14"/>
          <p:cNvPicPr preferRelativeResize="0"/>
          <p:nvPr/>
        </p:nvPicPr>
        <p:blipFill>
          <a:blip r:embed="rId6">
            <a:alphaModFix/>
          </a:blip>
          <a:stretch>
            <a:fillRect/>
          </a:stretch>
        </p:blipFill>
        <p:spPr>
          <a:xfrm>
            <a:off x="7953836" y="2786955"/>
            <a:ext cx="1054229" cy="1983410"/>
          </a:xfrm>
          <a:prstGeom prst="rect">
            <a:avLst/>
          </a:prstGeom>
          <a:noFill/>
          <a:ln>
            <a:noFill/>
          </a:ln>
        </p:spPr>
      </p:pic>
      <p:pic>
        <p:nvPicPr>
          <p:cNvPr descr="Jim Carrey as the Riddler/Gallery | Batman Wiki | Fandom" id="64" name="Google Shape;64;p14"/>
          <p:cNvPicPr preferRelativeResize="0"/>
          <p:nvPr/>
        </p:nvPicPr>
        <p:blipFill>
          <a:blip r:embed="rId7">
            <a:alphaModFix/>
          </a:blip>
          <a:stretch>
            <a:fillRect/>
          </a:stretch>
        </p:blipFill>
        <p:spPr>
          <a:xfrm>
            <a:off x="7538017" y="298834"/>
            <a:ext cx="1470064" cy="1607764"/>
          </a:xfrm>
          <a:prstGeom prst="rect">
            <a:avLst/>
          </a:prstGeom>
          <a:noFill/>
          <a:ln>
            <a:noFill/>
          </a:ln>
        </p:spPr>
      </p:pic>
      <p:pic>
        <p:nvPicPr>
          <p:cNvPr descr="Batman Begins Broke a Batman Movie Villain Rule | Den of Geek" id="65" name="Google Shape;65;p14"/>
          <p:cNvPicPr preferRelativeResize="0"/>
          <p:nvPr/>
        </p:nvPicPr>
        <p:blipFill>
          <a:blip r:embed="rId8">
            <a:alphaModFix/>
          </a:blip>
          <a:stretch>
            <a:fillRect/>
          </a:stretch>
        </p:blipFill>
        <p:spPr>
          <a:xfrm>
            <a:off x="2367723" y="3564300"/>
            <a:ext cx="2712050" cy="1313100"/>
          </a:xfrm>
          <a:prstGeom prst="rect">
            <a:avLst/>
          </a:prstGeom>
          <a:noFill/>
          <a:ln>
            <a:noFill/>
          </a:ln>
        </p:spPr>
      </p:pic>
      <p:pic>
        <p:nvPicPr>
          <p:cNvPr descr="Doctor Doom" id="66" name="Google Shape;66;p14"/>
          <p:cNvPicPr preferRelativeResize="0"/>
          <p:nvPr/>
        </p:nvPicPr>
        <p:blipFill>
          <a:blip r:embed="rId9">
            <a:alphaModFix/>
          </a:blip>
          <a:stretch>
            <a:fillRect/>
          </a:stretch>
        </p:blipFill>
        <p:spPr>
          <a:xfrm>
            <a:off x="192208" y="2726862"/>
            <a:ext cx="1869912" cy="2043513"/>
          </a:xfrm>
          <a:prstGeom prst="rect">
            <a:avLst/>
          </a:prstGeom>
          <a:noFill/>
          <a:ln>
            <a:noFill/>
          </a:ln>
        </p:spPr>
      </p:pic>
      <p:pic>
        <p:nvPicPr>
          <p:cNvPr descr="The Making of Ghostbusters: How Dan Aykroyd, Harold Ramis, and “The  Murricane” Built “The Perfect Comedy” | Vanity Fair" id="67" name="Google Shape;67;p14"/>
          <p:cNvPicPr preferRelativeResize="0"/>
          <p:nvPr/>
        </p:nvPicPr>
        <p:blipFill>
          <a:blip r:embed="rId10">
            <a:alphaModFix/>
          </a:blip>
          <a:stretch>
            <a:fillRect/>
          </a:stretch>
        </p:blipFill>
        <p:spPr>
          <a:xfrm>
            <a:off x="192199" y="214799"/>
            <a:ext cx="1869925" cy="2053774"/>
          </a:xfrm>
          <a:prstGeom prst="rect">
            <a:avLst/>
          </a:prstGeom>
          <a:noFill/>
          <a:ln>
            <a:noFill/>
          </a:ln>
        </p:spPr>
      </p:pic>
      <p:pic>
        <p:nvPicPr>
          <p:cNvPr descr="Herbert West | Villains Wiki | Fandom" id="68" name="Google Shape;68;p14"/>
          <p:cNvPicPr preferRelativeResize="0"/>
          <p:nvPr/>
        </p:nvPicPr>
        <p:blipFill>
          <a:blip r:embed="rId11">
            <a:alphaModFix/>
          </a:blip>
          <a:stretch>
            <a:fillRect/>
          </a:stretch>
        </p:blipFill>
        <p:spPr>
          <a:xfrm>
            <a:off x="6035350" y="3653645"/>
            <a:ext cx="1393699" cy="1313106"/>
          </a:xfrm>
          <a:prstGeom prst="rect">
            <a:avLst/>
          </a:prstGeom>
          <a:noFill/>
          <a:ln>
            <a:noFill/>
          </a:ln>
        </p:spPr>
      </p:pic>
      <p:pic>
        <p:nvPicPr>
          <p:cNvPr descr="Frank-N-Furter | Villains Wiki | Fandom" id="69" name="Google Shape;69;p14"/>
          <p:cNvPicPr preferRelativeResize="0"/>
          <p:nvPr/>
        </p:nvPicPr>
        <p:blipFill>
          <a:blip r:embed="rId12">
            <a:alphaModFix/>
          </a:blip>
          <a:stretch>
            <a:fillRect/>
          </a:stretch>
        </p:blipFill>
        <p:spPr>
          <a:xfrm>
            <a:off x="2126353" y="1601601"/>
            <a:ext cx="1301125" cy="1816623"/>
          </a:xfrm>
          <a:prstGeom prst="rect">
            <a:avLst/>
          </a:prstGeom>
          <a:noFill/>
          <a:ln>
            <a:noFill/>
          </a:ln>
        </p:spPr>
      </p:pic>
      <p:pic>
        <p:nvPicPr>
          <p:cNvPr descr="Walter White (Breaking Bad) - Wikipedia" id="70" name="Google Shape;70;p14"/>
          <p:cNvPicPr preferRelativeResize="0"/>
          <p:nvPr/>
        </p:nvPicPr>
        <p:blipFill>
          <a:blip r:embed="rId13">
            <a:alphaModFix/>
          </a:blip>
          <a:stretch>
            <a:fillRect/>
          </a:stretch>
        </p:blipFill>
        <p:spPr>
          <a:xfrm>
            <a:off x="6035338" y="298820"/>
            <a:ext cx="1159475" cy="1549480"/>
          </a:xfrm>
          <a:prstGeom prst="rect">
            <a:avLst/>
          </a:prstGeom>
          <a:noFill/>
          <a:ln>
            <a:noFill/>
          </a:ln>
        </p:spPr>
      </p:pic>
      <p:pic>
        <p:nvPicPr>
          <p:cNvPr descr="Newton Geiszler | Pacific Rim Wiki | Fandom" id="71" name="Google Shape;71;p14"/>
          <p:cNvPicPr preferRelativeResize="0"/>
          <p:nvPr/>
        </p:nvPicPr>
        <p:blipFill>
          <a:blip r:embed="rId14">
            <a:alphaModFix/>
          </a:blip>
          <a:stretch>
            <a:fillRect/>
          </a:stretch>
        </p:blipFill>
        <p:spPr>
          <a:xfrm>
            <a:off x="3351888" y="1343278"/>
            <a:ext cx="1393700" cy="1539996"/>
          </a:xfrm>
          <a:prstGeom prst="rect">
            <a:avLst/>
          </a:prstGeom>
          <a:noFill/>
          <a:ln>
            <a:noFill/>
          </a:ln>
        </p:spPr>
      </p:pic>
      <p:pic>
        <p:nvPicPr>
          <p:cNvPr descr="Ian Malcolm | Wiki of Right Wikia | Fandom" id="72" name="Google Shape;72;p14"/>
          <p:cNvPicPr preferRelativeResize="0"/>
          <p:nvPr/>
        </p:nvPicPr>
        <p:blipFill>
          <a:blip r:embed="rId15">
            <a:alphaModFix/>
          </a:blip>
          <a:stretch>
            <a:fillRect/>
          </a:stretch>
        </p:blipFill>
        <p:spPr>
          <a:xfrm>
            <a:off x="4213152" y="214800"/>
            <a:ext cx="1703224" cy="14826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descr="Art Prints of richard Nixon, Presidential Portraits" id="77" name="Google Shape;77;p15"/>
          <p:cNvPicPr preferRelativeResize="0"/>
          <p:nvPr/>
        </p:nvPicPr>
        <p:blipFill>
          <a:blip r:embed="rId3">
            <a:alphaModFix/>
          </a:blip>
          <a:stretch>
            <a:fillRect/>
          </a:stretch>
        </p:blipFill>
        <p:spPr>
          <a:xfrm>
            <a:off x="2514725" y="176180"/>
            <a:ext cx="2213525" cy="2694495"/>
          </a:xfrm>
          <a:prstGeom prst="rect">
            <a:avLst/>
          </a:prstGeom>
          <a:noFill/>
          <a:ln>
            <a:noFill/>
          </a:ln>
        </p:spPr>
      </p:pic>
      <p:pic>
        <p:nvPicPr>
          <p:cNvPr id="78" name="Google Shape;78;p15"/>
          <p:cNvPicPr preferRelativeResize="0"/>
          <p:nvPr/>
        </p:nvPicPr>
        <p:blipFill rotWithShape="1">
          <a:blip r:embed="rId4">
            <a:alphaModFix/>
          </a:blip>
          <a:srcRect b="6349" l="0" r="0" t="0"/>
          <a:stretch/>
        </p:blipFill>
        <p:spPr>
          <a:xfrm>
            <a:off x="7072950" y="2316825"/>
            <a:ext cx="1809542" cy="2537725"/>
          </a:xfrm>
          <a:prstGeom prst="rect">
            <a:avLst/>
          </a:prstGeom>
          <a:noFill/>
          <a:ln>
            <a:noFill/>
          </a:ln>
        </p:spPr>
      </p:pic>
      <p:pic>
        <p:nvPicPr>
          <p:cNvPr descr="Gallery of Idealism as the Impetus of American City Planning - 1" id="79" name="Google Shape;79;p15"/>
          <p:cNvPicPr preferRelativeResize="0"/>
          <p:nvPr/>
        </p:nvPicPr>
        <p:blipFill>
          <a:blip r:embed="rId5">
            <a:alphaModFix/>
          </a:blip>
          <a:stretch>
            <a:fillRect/>
          </a:stretch>
        </p:blipFill>
        <p:spPr>
          <a:xfrm>
            <a:off x="5494924" y="176175"/>
            <a:ext cx="2670900" cy="1989450"/>
          </a:xfrm>
          <a:prstGeom prst="rect">
            <a:avLst/>
          </a:prstGeom>
          <a:noFill/>
          <a:ln>
            <a:noFill/>
          </a:ln>
        </p:spPr>
      </p:pic>
      <p:pic>
        <p:nvPicPr>
          <p:cNvPr descr="Presidential Portraits | National Portrait Gallery" id="80" name="Google Shape;80;p15"/>
          <p:cNvPicPr preferRelativeResize="0"/>
          <p:nvPr/>
        </p:nvPicPr>
        <p:blipFill>
          <a:blip r:embed="rId6">
            <a:alphaModFix/>
          </a:blip>
          <a:stretch>
            <a:fillRect/>
          </a:stretch>
        </p:blipFill>
        <p:spPr>
          <a:xfrm>
            <a:off x="299675" y="2159062"/>
            <a:ext cx="2110025" cy="2696475"/>
          </a:xfrm>
          <a:prstGeom prst="rect">
            <a:avLst/>
          </a:prstGeom>
          <a:noFill/>
          <a:ln>
            <a:noFill/>
          </a:ln>
        </p:spPr>
      </p:pic>
      <p:pic>
        <p:nvPicPr>
          <p:cNvPr descr="Amazon.com: Laminated Oer The Ramparts We Watch WPA War Propaganda Art  Print Large Dry Erase Sign 36x54 : Office Products" id="81" name="Google Shape;81;p15"/>
          <p:cNvPicPr preferRelativeResize="0"/>
          <p:nvPr/>
        </p:nvPicPr>
        <p:blipFill>
          <a:blip r:embed="rId7">
            <a:alphaModFix/>
          </a:blip>
          <a:stretch>
            <a:fillRect/>
          </a:stretch>
        </p:blipFill>
        <p:spPr>
          <a:xfrm>
            <a:off x="4833263" y="2316825"/>
            <a:ext cx="1690975" cy="2537725"/>
          </a:xfrm>
          <a:prstGeom prst="rect">
            <a:avLst/>
          </a:prstGeom>
          <a:noFill/>
          <a:ln>
            <a:noFill/>
          </a:ln>
        </p:spPr>
      </p:pic>
      <p:sp>
        <p:nvSpPr>
          <p:cNvPr id="82" name="Google Shape;82;p15"/>
          <p:cNvSpPr txBox="1"/>
          <p:nvPr/>
        </p:nvSpPr>
        <p:spPr>
          <a:xfrm>
            <a:off x="247988" y="900150"/>
            <a:ext cx="22134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Merriweather"/>
                <a:ea typeface="Merriweather"/>
                <a:cs typeface="Merriweather"/>
                <a:sym typeface="Merriweather"/>
              </a:rPr>
              <a:t>Inspiration!</a:t>
            </a:r>
            <a:endParaRPr sz="2600">
              <a:solidFill>
                <a:schemeClr val="dk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424688" y="661263"/>
            <a:ext cx="5094630" cy="3820973"/>
          </a:xfrm>
          <a:prstGeom prst="rect">
            <a:avLst/>
          </a:prstGeom>
          <a:noFill/>
          <a:ln>
            <a:noFill/>
          </a:ln>
        </p:spPr>
      </p:pic>
      <p:pic>
        <p:nvPicPr>
          <p:cNvPr id="88" name="Google Shape;88;p16"/>
          <p:cNvPicPr preferRelativeResize="0"/>
          <p:nvPr/>
        </p:nvPicPr>
        <p:blipFill>
          <a:blip r:embed="rId4">
            <a:alphaModFix/>
          </a:blip>
          <a:stretch>
            <a:fillRect/>
          </a:stretch>
        </p:blipFill>
        <p:spPr>
          <a:xfrm>
            <a:off x="5853593" y="661263"/>
            <a:ext cx="2865731"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3 1/4&quot; American Impressionist Gold Frame — Hartford Fine Art + Framing" id="93" name="Google Shape;93;p17"/>
          <p:cNvPicPr preferRelativeResize="0"/>
          <p:nvPr/>
        </p:nvPicPr>
        <p:blipFill>
          <a:blip r:embed="rId3">
            <a:alphaModFix/>
          </a:blip>
          <a:stretch>
            <a:fillRect/>
          </a:stretch>
        </p:blipFill>
        <p:spPr>
          <a:xfrm>
            <a:off x="545796" y="307279"/>
            <a:ext cx="3713100" cy="4528950"/>
          </a:xfrm>
          <a:prstGeom prst="rect">
            <a:avLst/>
          </a:prstGeom>
          <a:noFill/>
          <a:ln>
            <a:noFill/>
          </a:ln>
        </p:spPr>
      </p:pic>
      <p:pic>
        <p:nvPicPr>
          <p:cNvPr id="94" name="Google Shape;94;p17"/>
          <p:cNvPicPr preferRelativeResize="0"/>
          <p:nvPr/>
        </p:nvPicPr>
        <p:blipFill rotWithShape="1">
          <a:blip r:embed="rId4">
            <a:alphaModFix/>
          </a:blip>
          <a:srcRect b="1980" l="2780" r="0" t="0"/>
          <a:stretch/>
        </p:blipFill>
        <p:spPr>
          <a:xfrm>
            <a:off x="966000" y="738450"/>
            <a:ext cx="2872698" cy="3702973"/>
          </a:xfrm>
          <a:prstGeom prst="rect">
            <a:avLst/>
          </a:prstGeom>
          <a:noFill/>
          <a:ln>
            <a:noFill/>
          </a:ln>
        </p:spPr>
      </p:pic>
      <p:sp>
        <p:nvSpPr>
          <p:cNvPr id="95" name="Google Shape;95;p17"/>
          <p:cNvSpPr txBox="1"/>
          <p:nvPr/>
        </p:nvSpPr>
        <p:spPr>
          <a:xfrm>
            <a:off x="4751800" y="2110050"/>
            <a:ext cx="3874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a:ea typeface="Merriweather"/>
                <a:cs typeface="Merriweather"/>
                <a:sym typeface="Merriweather"/>
              </a:rPr>
              <a:t>Fritz Haber</a:t>
            </a:r>
            <a:endParaRPr sz="4800">
              <a:solidFill>
                <a:schemeClr val="dk1"/>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Fritz Haber | Science History Institute" id="100" name="Google Shape;100;p18"/>
          <p:cNvPicPr preferRelativeResize="0"/>
          <p:nvPr/>
        </p:nvPicPr>
        <p:blipFill>
          <a:blip r:embed="rId3">
            <a:alphaModFix/>
          </a:blip>
          <a:stretch>
            <a:fillRect/>
          </a:stretch>
        </p:blipFill>
        <p:spPr>
          <a:xfrm>
            <a:off x="5601427" y="319375"/>
            <a:ext cx="3375622" cy="2252375"/>
          </a:xfrm>
          <a:prstGeom prst="rect">
            <a:avLst/>
          </a:prstGeom>
          <a:noFill/>
          <a:ln>
            <a:noFill/>
          </a:ln>
        </p:spPr>
      </p:pic>
      <p:pic>
        <p:nvPicPr>
          <p:cNvPr descr="Fritz Haber – Biographical - NobelPrize.org" id="101" name="Google Shape;101;p18"/>
          <p:cNvPicPr preferRelativeResize="0"/>
          <p:nvPr/>
        </p:nvPicPr>
        <p:blipFill>
          <a:blip r:embed="rId4">
            <a:alphaModFix/>
          </a:blip>
          <a:stretch>
            <a:fillRect/>
          </a:stretch>
        </p:blipFill>
        <p:spPr>
          <a:xfrm>
            <a:off x="396000" y="219950"/>
            <a:ext cx="1634143" cy="2451225"/>
          </a:xfrm>
          <a:prstGeom prst="rect">
            <a:avLst/>
          </a:prstGeom>
          <a:noFill/>
          <a:ln>
            <a:noFill/>
          </a:ln>
        </p:spPr>
      </p:pic>
      <p:pic>
        <p:nvPicPr>
          <p:cNvPr descr="Haber's Process for the Manufacture of Ammonia &amp; Its Uses" id="102" name="Google Shape;102;p18"/>
          <p:cNvPicPr preferRelativeResize="0"/>
          <p:nvPr/>
        </p:nvPicPr>
        <p:blipFill>
          <a:blip r:embed="rId5">
            <a:alphaModFix/>
          </a:blip>
          <a:stretch>
            <a:fillRect/>
          </a:stretch>
        </p:blipFill>
        <p:spPr>
          <a:xfrm>
            <a:off x="4623375" y="2907375"/>
            <a:ext cx="3914874" cy="2037700"/>
          </a:xfrm>
          <a:prstGeom prst="rect">
            <a:avLst/>
          </a:prstGeom>
          <a:noFill/>
          <a:ln>
            <a:noFill/>
          </a:ln>
        </p:spPr>
      </p:pic>
      <p:pic>
        <p:nvPicPr>
          <p:cNvPr descr="The History and Threat of Mustard Gas" id="103" name="Google Shape;103;p18"/>
          <p:cNvPicPr preferRelativeResize="0"/>
          <p:nvPr/>
        </p:nvPicPr>
        <p:blipFill>
          <a:blip r:embed="rId6">
            <a:alphaModFix/>
          </a:blip>
          <a:stretch>
            <a:fillRect/>
          </a:stretch>
        </p:blipFill>
        <p:spPr>
          <a:xfrm>
            <a:off x="1102350" y="2770613"/>
            <a:ext cx="2921700" cy="2174475"/>
          </a:xfrm>
          <a:prstGeom prst="rect">
            <a:avLst/>
          </a:prstGeom>
          <a:noFill/>
          <a:ln>
            <a:noFill/>
          </a:ln>
        </p:spPr>
      </p:pic>
      <p:pic>
        <p:nvPicPr>
          <p:cNvPr descr="The Tragedy of Fritz Haber: The Monster Who Fed The World | by Paul Barach  | Mission.org | Medium" id="104" name="Google Shape;104;p18"/>
          <p:cNvPicPr preferRelativeResize="0"/>
          <p:nvPr/>
        </p:nvPicPr>
        <p:blipFill rotWithShape="1">
          <a:blip r:embed="rId7">
            <a:alphaModFix/>
          </a:blip>
          <a:srcRect b="0" l="0" r="0" t="17067"/>
          <a:stretch/>
        </p:blipFill>
        <p:spPr>
          <a:xfrm>
            <a:off x="3097050" y="219950"/>
            <a:ext cx="2010150" cy="231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3 1/4&quot; American Impressionist Gold Frame — Hartford Fine Art + Framing" id="109" name="Google Shape;109;p19"/>
          <p:cNvPicPr preferRelativeResize="0"/>
          <p:nvPr/>
        </p:nvPicPr>
        <p:blipFill>
          <a:blip r:embed="rId3">
            <a:alphaModFix/>
          </a:blip>
          <a:stretch>
            <a:fillRect/>
          </a:stretch>
        </p:blipFill>
        <p:spPr>
          <a:xfrm>
            <a:off x="545796" y="307279"/>
            <a:ext cx="3713100" cy="4528950"/>
          </a:xfrm>
          <a:prstGeom prst="rect">
            <a:avLst/>
          </a:prstGeom>
          <a:noFill/>
          <a:ln>
            <a:noFill/>
          </a:ln>
        </p:spPr>
      </p:pic>
      <p:pic>
        <p:nvPicPr>
          <p:cNvPr id="110" name="Google Shape;110;p19"/>
          <p:cNvPicPr preferRelativeResize="0"/>
          <p:nvPr/>
        </p:nvPicPr>
        <p:blipFill rotWithShape="1">
          <a:blip r:embed="rId4">
            <a:alphaModFix/>
          </a:blip>
          <a:srcRect b="0" l="1653" r="1643" t="0"/>
          <a:stretch/>
        </p:blipFill>
        <p:spPr>
          <a:xfrm>
            <a:off x="966000" y="738450"/>
            <a:ext cx="2872699" cy="3702973"/>
          </a:xfrm>
          <a:prstGeom prst="rect">
            <a:avLst/>
          </a:prstGeom>
          <a:noFill/>
          <a:ln>
            <a:noFill/>
          </a:ln>
        </p:spPr>
      </p:pic>
      <p:sp>
        <p:nvSpPr>
          <p:cNvPr id="111" name="Google Shape;111;p19"/>
          <p:cNvSpPr txBox="1"/>
          <p:nvPr/>
        </p:nvSpPr>
        <p:spPr>
          <a:xfrm>
            <a:off x="4313000" y="2110050"/>
            <a:ext cx="4644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dk1"/>
                </a:solidFill>
                <a:latin typeface="Merriweather"/>
                <a:ea typeface="Merriweather"/>
                <a:cs typeface="Merriweather"/>
                <a:sym typeface="Merriweather"/>
              </a:rPr>
              <a:t>Edward Teller</a:t>
            </a:r>
            <a:endParaRPr sz="4800">
              <a:solidFill>
                <a:schemeClr val="dk1"/>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6876200" y="165492"/>
            <a:ext cx="1907200" cy="1368080"/>
          </a:xfrm>
          <a:prstGeom prst="rect">
            <a:avLst/>
          </a:prstGeom>
          <a:noFill/>
          <a:ln>
            <a:noFill/>
          </a:ln>
        </p:spPr>
      </p:pic>
      <p:pic>
        <p:nvPicPr>
          <p:cNvPr id="117" name="Google Shape;117;p20"/>
          <p:cNvPicPr preferRelativeResize="0"/>
          <p:nvPr/>
        </p:nvPicPr>
        <p:blipFill rotWithShape="1">
          <a:blip r:embed="rId4">
            <a:alphaModFix/>
          </a:blip>
          <a:srcRect b="10450" l="0" r="0" t="0"/>
          <a:stretch/>
        </p:blipFill>
        <p:spPr>
          <a:xfrm>
            <a:off x="2669012" y="2818350"/>
            <a:ext cx="2736312" cy="2116675"/>
          </a:xfrm>
          <a:prstGeom prst="rect">
            <a:avLst/>
          </a:prstGeom>
          <a:noFill/>
          <a:ln>
            <a:noFill/>
          </a:ln>
        </p:spPr>
      </p:pic>
      <p:pic>
        <p:nvPicPr>
          <p:cNvPr id="118" name="Google Shape;118;p20"/>
          <p:cNvPicPr preferRelativeResize="0"/>
          <p:nvPr/>
        </p:nvPicPr>
        <p:blipFill>
          <a:blip r:embed="rId5">
            <a:alphaModFix/>
          </a:blip>
          <a:stretch>
            <a:fillRect/>
          </a:stretch>
        </p:blipFill>
        <p:spPr>
          <a:xfrm>
            <a:off x="2416848" y="542038"/>
            <a:ext cx="1804700" cy="1621175"/>
          </a:xfrm>
          <a:prstGeom prst="rect">
            <a:avLst/>
          </a:prstGeom>
          <a:noFill/>
          <a:ln>
            <a:noFill/>
          </a:ln>
        </p:spPr>
      </p:pic>
      <p:pic>
        <p:nvPicPr>
          <p:cNvPr id="119" name="Google Shape;119;p20"/>
          <p:cNvPicPr preferRelativeResize="0"/>
          <p:nvPr/>
        </p:nvPicPr>
        <p:blipFill rotWithShape="1">
          <a:blip r:embed="rId6">
            <a:alphaModFix/>
          </a:blip>
          <a:srcRect b="40905" l="9978" r="34861" t="4784"/>
          <a:stretch/>
        </p:blipFill>
        <p:spPr>
          <a:xfrm>
            <a:off x="4314950" y="165512"/>
            <a:ext cx="2247900" cy="2528896"/>
          </a:xfrm>
          <a:prstGeom prst="rect">
            <a:avLst/>
          </a:prstGeom>
          <a:noFill/>
          <a:ln>
            <a:noFill/>
          </a:ln>
        </p:spPr>
      </p:pic>
      <p:pic>
        <p:nvPicPr>
          <p:cNvPr id="120" name="Google Shape;120;p20"/>
          <p:cNvPicPr preferRelativeResize="0"/>
          <p:nvPr/>
        </p:nvPicPr>
        <p:blipFill>
          <a:blip r:embed="rId7">
            <a:alphaModFix/>
          </a:blip>
          <a:stretch>
            <a:fillRect/>
          </a:stretch>
        </p:blipFill>
        <p:spPr>
          <a:xfrm>
            <a:off x="6876200" y="244163"/>
            <a:ext cx="1907200" cy="2502729"/>
          </a:xfrm>
          <a:prstGeom prst="rect">
            <a:avLst/>
          </a:prstGeom>
          <a:noFill/>
          <a:ln>
            <a:noFill/>
          </a:ln>
        </p:spPr>
      </p:pic>
      <p:pic>
        <p:nvPicPr>
          <p:cNvPr descr="File:Ivy Mike fireball.jpg - Wikipedia" id="121" name="Google Shape;121;p20"/>
          <p:cNvPicPr preferRelativeResize="0"/>
          <p:nvPr/>
        </p:nvPicPr>
        <p:blipFill>
          <a:blip r:embed="rId8">
            <a:alphaModFix/>
          </a:blip>
          <a:stretch>
            <a:fillRect/>
          </a:stretch>
        </p:blipFill>
        <p:spPr>
          <a:xfrm>
            <a:off x="5837352" y="2818350"/>
            <a:ext cx="2946049" cy="2209525"/>
          </a:xfrm>
          <a:prstGeom prst="rect">
            <a:avLst/>
          </a:prstGeom>
          <a:noFill/>
          <a:ln>
            <a:noFill/>
          </a:ln>
        </p:spPr>
      </p:pic>
      <p:pic>
        <p:nvPicPr>
          <p:cNvPr id="122" name="Google Shape;122;p20"/>
          <p:cNvPicPr preferRelativeResize="0"/>
          <p:nvPr/>
        </p:nvPicPr>
        <p:blipFill rotWithShape="1">
          <a:blip r:embed="rId9">
            <a:alphaModFix/>
          </a:blip>
          <a:srcRect b="8248" l="0" r="0" t="0"/>
          <a:stretch/>
        </p:blipFill>
        <p:spPr>
          <a:xfrm>
            <a:off x="187675" y="2533300"/>
            <a:ext cx="2058589" cy="2502726"/>
          </a:xfrm>
          <a:prstGeom prst="rect">
            <a:avLst/>
          </a:prstGeom>
          <a:noFill/>
          <a:ln>
            <a:noFill/>
          </a:ln>
        </p:spPr>
      </p:pic>
      <p:pic>
        <p:nvPicPr>
          <p:cNvPr descr="Oppenheimer's Christopher Nolan told star not to pluck eyebrows" id="123" name="Google Shape;123;p20"/>
          <p:cNvPicPr preferRelativeResize="0"/>
          <p:nvPr/>
        </p:nvPicPr>
        <p:blipFill>
          <a:blip r:embed="rId10">
            <a:alphaModFix/>
          </a:blip>
          <a:stretch>
            <a:fillRect/>
          </a:stretch>
        </p:blipFill>
        <p:spPr>
          <a:xfrm>
            <a:off x="187663" y="244163"/>
            <a:ext cx="2135776" cy="21375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Resolved that nuclear power plants are necessary and should be constructed. Edwards Teller debates Gordon Edwards before a live TV audience. Pierre Berton moderates this 1974 debate. Old but good." id="128" name="Google Shape;128;p21" title="1974 Nuclear Debate : G Edwards vs E Teller (TV 48m)">
            <a:hlinkClick r:id="rId3"/>
          </p:cNvPr>
          <p:cNvPicPr preferRelativeResize="0"/>
          <p:nvPr/>
        </p:nvPicPr>
        <p:blipFill>
          <a:blip r:embed="rId4">
            <a:alphaModFix/>
          </a:blip>
          <a:stretch>
            <a:fillRect/>
          </a:stretch>
        </p:blipFill>
        <p:spPr>
          <a:xfrm>
            <a:off x="725738" y="408225"/>
            <a:ext cx="7692525" cy="4327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000000"/>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